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s Bjerregaard Kristensen" userId="6175b196532bdee4" providerId="LiveId" clId="{3EA7735E-752D-4CEC-89B6-C1576F0AAE2C}"/>
    <pc:docChg chg="custSel modSld">
      <pc:chgData name="Mads Bjerregaard Kristensen" userId="6175b196532bdee4" providerId="LiveId" clId="{3EA7735E-752D-4CEC-89B6-C1576F0AAE2C}" dt="2021-06-14T21:56:37.564" v="47" actId="20577"/>
      <pc:docMkLst>
        <pc:docMk/>
      </pc:docMkLst>
      <pc:sldChg chg="modSp mod">
        <pc:chgData name="Mads Bjerregaard Kristensen" userId="6175b196532bdee4" providerId="LiveId" clId="{3EA7735E-752D-4CEC-89B6-C1576F0AAE2C}" dt="2021-06-14T21:56:37.564" v="47" actId="20577"/>
        <pc:sldMkLst>
          <pc:docMk/>
          <pc:sldMk cId="4176790701" sldId="259"/>
        </pc:sldMkLst>
        <pc:spChg chg="mod">
          <ac:chgData name="Mads Bjerregaard Kristensen" userId="6175b196532bdee4" providerId="LiveId" clId="{3EA7735E-752D-4CEC-89B6-C1576F0AAE2C}" dt="2021-06-14T21:56:37.564" v="47" actId="20577"/>
          <ac:spMkLst>
            <pc:docMk/>
            <pc:sldMk cId="4176790701" sldId="259"/>
            <ac:spMk id="3" creationId="{A8D0FD69-BADD-47BE-9578-C62503B52191}"/>
          </ac:spMkLst>
        </pc:spChg>
      </pc:sldChg>
    </pc:docChg>
  </pc:docChgLst>
</pc:chgInfo>
</file>

<file path=ppt/media/image1.png>
</file>

<file path=ppt/media/image1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BE9E70-BD98-4BE6-A611-5DA57CCA7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1BC204D3-9142-456A-9F52-FA01EB01A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15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4E1B227D-A628-4C01-B9D4-86DE1F40C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A8FB5B1-0EA4-4181-83E7-C9DE9D494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92A8F02-78DF-4F3E-B912-4DA0F275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930227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AF01C2-9D11-4FA7-95A0-3562326E5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152B6D25-A0C1-4135-BEBF-69177C7B7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6F7A792-84F2-4880-AAB4-349EE90D2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5201E32-5C20-4DF3-9FC5-CF234EEFC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28FC4FE-6D40-4FAC-B434-1760D0786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250810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B55AE803-7D1C-412C-A266-461F869C4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B00B46C7-DD3A-4BA5-B1A5-4FB78C3FA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40784488-F1A8-4684-A360-A770C2DB0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3ECAC5E-1711-4154-BEF2-BB8071E9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7CE6F30-391D-43F6-9EB2-503653D74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62881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5D20A9-4536-4F77-9005-68F4C8D6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2D3D027-23DF-4D2C-B775-994A00D58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5A35CB2-8449-47DA-8ACA-13B9CA6EB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F777E63-57DD-4DBA-9E1A-985FA14F8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368010C-47DA-461B-94A9-4CA3D745D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556378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797BF3-9702-414A-9C74-8AC88E5B1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64DBB2F-E747-486C-9EF5-B48D5F7E4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3C4614C-FC7E-424A-B636-33FE8274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2A0C218-4106-4912-A845-82EB0D9D4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43B6F28-A2AE-4DA7-B93E-C660A31E7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32800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CA4185-DE16-4840-935C-0E9E6A825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17EFBD5-BD84-447E-94A1-F835BF752D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A274B42-510A-470D-94B5-EA7A230BC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C6EFE1FC-1319-4898-A12C-A06DAE2B5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102131B-AB41-4079-B8CF-99726F26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A563EAA-75FC-4A6E-BC5E-0FA31A76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481487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01FCCD-57AA-4C0D-8AC7-E2331DBC9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8942BCC-E91D-4D25-87B9-2D1E3C3E3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066ADB3D-5ED2-49BE-9A10-E647119DD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804CBB21-BAC2-4CC6-9D57-FCF93D31E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70BE0B80-2B83-4500-A3E6-B36E1694A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60B121B5-D516-4185-8267-C5889057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57F6FA6C-0BCA-4812-ACF4-B9B45F09F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9D480527-2576-49D9-8095-3CA03952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359805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196FBC-8A68-4718-BC2D-9E262C30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7540D6B2-CAE0-4335-AADA-F190165C9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323DC14-D8A4-46EC-AAED-7143033A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273E8FEB-8545-4570-99A2-50016334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957927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2F04F57-9C5B-4623-9D58-4A3353957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0CF9D760-D5D6-4E32-A1AD-065B1D907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5AFDDEC-81A9-4FD5-BFEB-F33ADB79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576002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515B9F-5D71-4998-8FE5-1C5A0544F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3030A89-4B3F-4D32-9270-52CDBDBD6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903DDF8-42D8-49B4-9881-AE8CE733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4DAE41EB-51DD-48AC-B057-69101FA84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334BB394-1A09-457E-A2DC-8EA30427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8A4D0D8-AF79-428E-A7EF-850F7FB6B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776842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A9817D-AFA3-4492-96D3-61FCE36B3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026AD1B3-75A9-4781-AD91-4937B0151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150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BACAB22-3E43-425E-828C-2C47D41D6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6A41DAA-5D41-4919-9ACC-377D95592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273D662-D7B1-4BF5-8F1B-DE8FF3DEE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9383EB9-B4F4-4965-AC35-770D30B00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7010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AA87B9AD-0EEF-432A-BE3C-08C27B357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15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871E5DE-2C00-43D3-AB63-8762C7DF5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15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1402EC7-0DA5-48D2-8894-380D458C5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5C789-3C3A-48CD-8052-7E2A625ED702}" type="datetimeFigureOut">
              <a:rPr lang="en-150" smtClean="0"/>
              <a:t>12/06/2021</a:t>
            </a:fld>
            <a:endParaRPr lang="en-15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D762B67-2537-4774-95E5-2AE78595F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15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9202D4D-DDDF-43CB-B3FD-6D1119A126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A7BCB-61EC-4B00-BD1F-77788DC00641}" type="slidenum">
              <a:rPr lang="en-150" smtClean="0"/>
              <a:t>‹nr.›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96203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150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emf"/><Relationship Id="rId7" Type="http://schemas.openxmlformats.org/officeDocument/2006/relationships/image" Target="../media/image5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D9D378-225D-4C85-B222-DD65C50D9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E250725A-A9BB-4089-A36F-16D729548B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417133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661682-9993-46BD-908D-578CC60B6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Harmonic</a:t>
            </a:r>
            <a:r>
              <a:rPr lang="da-DK" dirty="0"/>
              <a:t> </a:t>
            </a:r>
            <a:r>
              <a:rPr lang="da-DK" dirty="0" err="1"/>
              <a:t>Percussive</a:t>
            </a:r>
            <a:r>
              <a:rPr lang="da-DK" dirty="0"/>
              <a:t> Source Separation</a:t>
            </a:r>
            <a:endParaRPr lang="en-150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AE28158-57CF-4043-ABE6-2FD82A378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67075" cy="4351338"/>
          </a:xfrm>
        </p:spPr>
        <p:txBody>
          <a:bodyPr/>
          <a:lstStyle/>
          <a:p>
            <a:r>
              <a:rPr lang="da-DK" dirty="0"/>
              <a:t>Split </a:t>
            </a:r>
            <a:r>
              <a:rPr lang="da-DK" dirty="0" err="1"/>
              <a:t>melodic</a:t>
            </a:r>
            <a:r>
              <a:rPr lang="da-DK" dirty="0"/>
              <a:t> and </a:t>
            </a:r>
            <a:r>
              <a:rPr lang="da-DK" dirty="0" err="1"/>
              <a:t>rythmic</a:t>
            </a:r>
            <a:r>
              <a:rPr lang="da-DK" dirty="0"/>
              <a:t> elements</a:t>
            </a:r>
          </a:p>
          <a:p>
            <a:endParaRPr lang="da-DK" dirty="0"/>
          </a:p>
        </p:txBody>
      </p:sp>
      <p:pic>
        <p:nvPicPr>
          <p:cNvPr id="9" name="Billede 8" descr="Et billede, der indeholder tekst&#10;&#10;Automatisk genereret beskrivelse">
            <a:extLst>
              <a:ext uri="{FF2B5EF4-FFF2-40B4-BE49-F238E27FC236}">
                <a16:creationId xmlns:a16="http://schemas.microsoft.com/office/drawing/2014/main" id="{562EDDE6-9E64-4F40-8C17-0246CD2A9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066" y="1006464"/>
            <a:ext cx="9144018" cy="5486411"/>
          </a:xfrm>
          <a:prstGeom prst="rect">
            <a:avLst/>
          </a:prstGeom>
        </p:spPr>
      </p:pic>
      <p:sp>
        <p:nvSpPr>
          <p:cNvPr id="11" name="Tekstfelt 10">
            <a:extLst>
              <a:ext uri="{FF2B5EF4-FFF2-40B4-BE49-F238E27FC236}">
                <a16:creationId xmlns:a16="http://schemas.microsoft.com/office/drawing/2014/main" id="{5ED80540-5D62-48FF-B935-66C81F27F547}"/>
              </a:ext>
            </a:extLst>
          </p:cNvPr>
          <p:cNvSpPr txBox="1"/>
          <p:nvPr/>
        </p:nvSpPr>
        <p:spPr>
          <a:xfrm>
            <a:off x="464343" y="6258480"/>
            <a:ext cx="101179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/>
              <a:t>Derry </a:t>
            </a:r>
            <a:r>
              <a:rPr lang="da-DK" dirty="0" err="1"/>
              <a:t>FitzGerald</a:t>
            </a:r>
            <a:r>
              <a:rPr lang="da-DK" dirty="0"/>
              <a:t> </a:t>
            </a:r>
            <a:r>
              <a:rPr lang="en-US" dirty="0"/>
              <a:t>Proc. of the 13th Int. Conference on Digital Audio Effects (DAFx-10) (2010)</a:t>
            </a:r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997871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54E506-1741-4E04-AD1C-2F64E43D3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Rythmic</a:t>
            </a:r>
            <a:r>
              <a:rPr lang="da-DK" dirty="0"/>
              <a:t> variables</a:t>
            </a:r>
            <a:endParaRPr lang="en-150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BC30FBA-A13F-4EEE-AD5B-085274B4D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8000"/>
            <a:ext cx="10515600" cy="4351338"/>
          </a:xfrm>
        </p:spPr>
        <p:txBody>
          <a:bodyPr>
            <a:normAutofit/>
          </a:bodyPr>
          <a:lstStyle/>
          <a:p>
            <a:r>
              <a:rPr lang="da-DK" sz="2000" dirty="0" err="1"/>
              <a:t>Onset</a:t>
            </a:r>
            <a:r>
              <a:rPr lang="da-DK" sz="2000" dirty="0"/>
              <a:t> </a:t>
            </a:r>
            <a:r>
              <a:rPr lang="da-DK" sz="2000" dirty="0" err="1"/>
              <a:t>envelope</a:t>
            </a:r>
            <a:r>
              <a:rPr lang="da-DK" sz="2000" dirty="0"/>
              <a:t>: </a:t>
            </a:r>
            <a:r>
              <a:rPr lang="da-DK" sz="2000" i="1" dirty="0"/>
              <a:t>measure of </a:t>
            </a:r>
            <a:r>
              <a:rPr lang="da-DK" sz="2000" i="1" dirty="0" err="1"/>
              <a:t>dynamics</a:t>
            </a:r>
            <a:r>
              <a:rPr lang="da-DK" sz="2000" i="1" dirty="0"/>
              <a:t> of audio</a:t>
            </a:r>
          </a:p>
          <a:p>
            <a:pPr lvl="1"/>
            <a:r>
              <a:rPr lang="da-DK" sz="1600" dirty="0">
                <a:solidFill>
                  <a:srgbClr val="C00000"/>
                </a:solidFill>
              </a:rPr>
              <a:t>Tempo</a:t>
            </a:r>
          </a:p>
          <a:p>
            <a:pPr lvl="1"/>
            <a:r>
              <a:rPr lang="da-DK" sz="1600" dirty="0" err="1">
                <a:solidFill>
                  <a:srgbClr val="C00000"/>
                </a:solidFill>
              </a:rPr>
              <a:t>onBeat</a:t>
            </a:r>
            <a:endParaRPr lang="da-DK" sz="1600" dirty="0">
              <a:solidFill>
                <a:srgbClr val="C00000"/>
              </a:solidFill>
            </a:endParaRPr>
          </a:p>
          <a:p>
            <a:pPr lvl="1"/>
            <a:r>
              <a:rPr lang="da-DK" sz="1600" dirty="0">
                <a:solidFill>
                  <a:srgbClr val="C00000"/>
                </a:solidFill>
              </a:rPr>
              <a:t>Overlap, </a:t>
            </a:r>
            <a:r>
              <a:rPr lang="da-DK" sz="1600" dirty="0" err="1">
                <a:solidFill>
                  <a:srgbClr val="C00000"/>
                </a:solidFill>
              </a:rPr>
              <a:t>also</a:t>
            </a:r>
            <a:r>
              <a:rPr lang="da-DK" sz="1600" dirty="0">
                <a:solidFill>
                  <a:srgbClr val="C00000"/>
                </a:solidFill>
              </a:rPr>
              <a:t> </a:t>
            </a:r>
            <a:r>
              <a:rPr lang="da-DK" sz="1600" dirty="0" err="1">
                <a:solidFill>
                  <a:srgbClr val="C00000"/>
                </a:solidFill>
              </a:rPr>
              <a:t>Early</a:t>
            </a:r>
            <a:r>
              <a:rPr lang="da-DK" sz="1600" dirty="0">
                <a:solidFill>
                  <a:srgbClr val="C00000"/>
                </a:solidFill>
              </a:rPr>
              <a:t> and </a:t>
            </a:r>
            <a:r>
              <a:rPr lang="da-DK" sz="1600" dirty="0" err="1">
                <a:solidFill>
                  <a:srgbClr val="C00000"/>
                </a:solidFill>
              </a:rPr>
              <a:t>Late</a:t>
            </a:r>
            <a:endParaRPr lang="da-DK" sz="1600" dirty="0">
              <a:solidFill>
                <a:srgbClr val="C00000"/>
              </a:solidFill>
            </a:endParaRPr>
          </a:p>
          <a:p>
            <a:pPr lvl="1"/>
            <a:r>
              <a:rPr lang="da-DK" sz="1600" dirty="0" err="1">
                <a:solidFill>
                  <a:srgbClr val="C00000"/>
                </a:solidFill>
              </a:rPr>
              <a:t>Synco</a:t>
            </a:r>
            <a:endParaRPr lang="da-DK" sz="16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a-DK" sz="2000" dirty="0"/>
          </a:p>
          <a:p>
            <a:pPr marL="0" indent="0">
              <a:buNone/>
            </a:pPr>
            <a:endParaRPr lang="da-DK" sz="2000" dirty="0"/>
          </a:p>
          <a:p>
            <a:pPr marL="0" indent="0">
              <a:buNone/>
            </a:pPr>
            <a:endParaRPr lang="da-DK" sz="2000" dirty="0"/>
          </a:p>
          <a:p>
            <a:pPr marL="0" indent="0">
              <a:buNone/>
            </a:pPr>
            <a:endParaRPr lang="da-DK" sz="16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a-DK" sz="2000" dirty="0"/>
          </a:p>
          <a:p>
            <a:pPr marL="0" indent="0">
              <a:buNone/>
            </a:pPr>
            <a:endParaRPr lang="da-DK" sz="2000" dirty="0"/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02F2139B-AE40-4EE7-8B0B-970796A911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8613397"/>
              </p:ext>
            </p:extLst>
          </p:nvPr>
        </p:nvGraphicFramePr>
        <p:xfrm>
          <a:off x="504205" y="7006811"/>
          <a:ext cx="8128000" cy="3386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16459200" imgH="6858000" progId="AcroExch.Document.DC">
                  <p:embed/>
                </p:oleObj>
              </mc:Choice>
              <mc:Fallback>
                <p:oleObj name="Acrobat Document" r:id="rId2" imgW="16459200" imgH="6858000" progId="AcroExch.Document.DC">
                  <p:embed/>
                  <p:pic>
                    <p:nvPicPr>
                      <p:cNvPr id="5" name="Objekt 4">
                        <a:extLst>
                          <a:ext uri="{FF2B5EF4-FFF2-40B4-BE49-F238E27FC236}">
                            <a16:creationId xmlns:a16="http://schemas.microsoft.com/office/drawing/2014/main" id="{02F2139B-AE40-4EE7-8B0B-970796A911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4205" y="7006811"/>
                        <a:ext cx="8128000" cy="3386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4F5F70E5-3C9A-4A7E-8A01-602CA0EDBA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050184"/>
              </p:ext>
            </p:extLst>
          </p:nvPr>
        </p:nvGraphicFramePr>
        <p:xfrm>
          <a:off x="9747608" y="7245350"/>
          <a:ext cx="2666526" cy="13799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4" imgW="10972800" imgH="2057400" progId="AcroExch.Document.DC">
                  <p:embed/>
                </p:oleObj>
              </mc:Choice>
              <mc:Fallback>
                <p:oleObj name="Acrobat Document" r:id="rId4" imgW="10972800" imgH="2057400" progId="AcroExch.Document.DC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4F5F70E5-3C9A-4A7E-8A01-602CA0EDB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7608" y="7245350"/>
                        <a:ext cx="2666526" cy="13799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Rektangel 45">
            <a:extLst>
              <a:ext uri="{FF2B5EF4-FFF2-40B4-BE49-F238E27FC236}">
                <a16:creationId xmlns:a16="http://schemas.microsoft.com/office/drawing/2014/main" id="{BF4B6F69-9B3A-4075-9ABD-D32838F061ED}"/>
              </a:ext>
            </a:extLst>
          </p:cNvPr>
          <p:cNvSpPr/>
          <p:nvPr/>
        </p:nvSpPr>
        <p:spPr>
          <a:xfrm>
            <a:off x="12915672" y="694014"/>
            <a:ext cx="324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 err="1"/>
              <a:t>Waveform</a:t>
            </a:r>
            <a:endParaRPr lang="en-150" dirty="0"/>
          </a:p>
        </p:txBody>
      </p:sp>
      <p:sp>
        <p:nvSpPr>
          <p:cNvPr id="47" name="Rektangel 46">
            <a:extLst>
              <a:ext uri="{FF2B5EF4-FFF2-40B4-BE49-F238E27FC236}">
                <a16:creationId xmlns:a16="http://schemas.microsoft.com/office/drawing/2014/main" id="{3F3D71EB-3024-48FA-8D00-64888E347E54}"/>
              </a:ext>
            </a:extLst>
          </p:cNvPr>
          <p:cNvSpPr/>
          <p:nvPr/>
        </p:nvSpPr>
        <p:spPr>
          <a:xfrm>
            <a:off x="17185506" y="3322560"/>
            <a:ext cx="324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 err="1"/>
              <a:t>Onset</a:t>
            </a:r>
            <a:r>
              <a:rPr lang="da-DK" dirty="0"/>
              <a:t> (med slag indikeret)</a:t>
            </a:r>
            <a:endParaRPr lang="en-150" dirty="0"/>
          </a:p>
        </p:txBody>
      </p:sp>
      <p:sp>
        <p:nvSpPr>
          <p:cNvPr id="48" name="Pil: højre 47">
            <a:extLst>
              <a:ext uri="{FF2B5EF4-FFF2-40B4-BE49-F238E27FC236}">
                <a16:creationId xmlns:a16="http://schemas.microsoft.com/office/drawing/2014/main" id="{F97D687E-F952-46FD-975C-6DB623CDBF88}"/>
              </a:ext>
            </a:extLst>
          </p:cNvPr>
          <p:cNvSpPr/>
          <p:nvPr/>
        </p:nvSpPr>
        <p:spPr>
          <a:xfrm>
            <a:off x="14137278" y="6033371"/>
            <a:ext cx="796788" cy="136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 dirty="0"/>
          </a:p>
        </p:txBody>
      </p:sp>
      <p:sp>
        <p:nvSpPr>
          <p:cNvPr id="52" name="Rektangel 51">
            <a:extLst>
              <a:ext uri="{FF2B5EF4-FFF2-40B4-BE49-F238E27FC236}">
                <a16:creationId xmlns:a16="http://schemas.microsoft.com/office/drawing/2014/main" id="{EBD163EE-5B5A-4B38-A6AD-D1850E0DF654}"/>
              </a:ext>
            </a:extLst>
          </p:cNvPr>
          <p:cNvSpPr/>
          <p:nvPr/>
        </p:nvSpPr>
        <p:spPr>
          <a:xfrm>
            <a:off x="12869946" y="4095989"/>
            <a:ext cx="324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 err="1"/>
              <a:t>Waveform</a:t>
            </a:r>
            <a:endParaRPr lang="en-150" dirty="0"/>
          </a:p>
        </p:txBody>
      </p:sp>
      <p:sp>
        <p:nvSpPr>
          <p:cNvPr id="53" name="Rektangel 52">
            <a:extLst>
              <a:ext uri="{FF2B5EF4-FFF2-40B4-BE49-F238E27FC236}">
                <a16:creationId xmlns:a16="http://schemas.microsoft.com/office/drawing/2014/main" id="{9943FFE7-E98D-47DA-87C3-3D268573C2A5}"/>
              </a:ext>
            </a:extLst>
          </p:cNvPr>
          <p:cNvSpPr/>
          <p:nvPr/>
        </p:nvSpPr>
        <p:spPr>
          <a:xfrm>
            <a:off x="12414134" y="6199753"/>
            <a:ext cx="3240000" cy="180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dirty="0" err="1"/>
              <a:t>Onset</a:t>
            </a:r>
            <a:r>
              <a:rPr lang="da-DK" dirty="0"/>
              <a:t> (med slag indikeret)</a:t>
            </a:r>
            <a:endParaRPr lang="en-150" dirty="0"/>
          </a:p>
        </p:txBody>
      </p:sp>
      <p:pic>
        <p:nvPicPr>
          <p:cNvPr id="31" name="Billede 30" descr="Et billede, der indeholder tekst&#10;&#10;Automatisk genereret beskrivelse">
            <a:extLst>
              <a:ext uri="{FF2B5EF4-FFF2-40B4-BE49-F238E27FC236}">
                <a16:creationId xmlns:a16="http://schemas.microsoft.com/office/drawing/2014/main" id="{077BC9C2-CE73-4CE1-8688-4D5EFB6768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041" y="3173152"/>
            <a:ext cx="3657143" cy="2285714"/>
          </a:xfrm>
          <a:prstGeom prst="rect">
            <a:avLst/>
          </a:prstGeom>
        </p:spPr>
      </p:pic>
      <p:pic>
        <p:nvPicPr>
          <p:cNvPr id="57" name="Billede 56" descr="Et billede, der indeholder tekst, vindue&#10;&#10;Automatisk genereret beskrivelse">
            <a:extLst>
              <a:ext uri="{FF2B5EF4-FFF2-40B4-BE49-F238E27FC236}">
                <a16:creationId xmlns:a16="http://schemas.microsoft.com/office/drawing/2014/main" id="{74D525C7-17FB-4F5F-8999-00E726FE76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030" y="1138694"/>
            <a:ext cx="4149841" cy="2593652"/>
          </a:xfrm>
          <a:prstGeom prst="rect">
            <a:avLst/>
          </a:prstGeom>
        </p:spPr>
      </p:pic>
      <p:pic>
        <p:nvPicPr>
          <p:cNvPr id="59" name="Billede 58">
            <a:extLst>
              <a:ext uri="{FF2B5EF4-FFF2-40B4-BE49-F238E27FC236}">
                <a16:creationId xmlns:a16="http://schemas.microsoft.com/office/drawing/2014/main" id="{50694877-D204-4CC8-AAEB-BB9434E36E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695" y="3829584"/>
            <a:ext cx="3657607" cy="2286005"/>
          </a:xfrm>
          <a:prstGeom prst="rect">
            <a:avLst/>
          </a:prstGeom>
        </p:spPr>
      </p:pic>
      <p:pic>
        <p:nvPicPr>
          <p:cNvPr id="65" name="Billede 64">
            <a:extLst>
              <a:ext uri="{FF2B5EF4-FFF2-40B4-BE49-F238E27FC236}">
                <a16:creationId xmlns:a16="http://schemas.microsoft.com/office/drawing/2014/main" id="{0A475CA6-992D-4320-8A3D-FD9AF2A4BD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99" y="3787839"/>
            <a:ext cx="7315215" cy="228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4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708A37-4CDD-4D63-B134-8C9FF8F9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Performance with new variables</a:t>
            </a:r>
            <a:endParaRPr lang="en-150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7DE3B22-BAF4-4AAE-A729-EDD11DF29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0568" cy="4351338"/>
          </a:xfrm>
        </p:spPr>
        <p:txBody>
          <a:bodyPr/>
          <a:lstStyle/>
          <a:p>
            <a:r>
              <a:rPr lang="da-DK" dirty="0" err="1"/>
              <a:t>LightGBM</a:t>
            </a:r>
            <a:r>
              <a:rPr lang="da-DK" dirty="0"/>
              <a:t> </a:t>
            </a:r>
            <a:r>
              <a:rPr lang="da-DK" dirty="0" err="1"/>
              <a:t>Classifier</a:t>
            </a:r>
            <a:r>
              <a:rPr lang="da-DK" dirty="0"/>
              <a:t> (log </a:t>
            </a:r>
            <a:r>
              <a:rPr lang="da-DK" dirty="0" err="1"/>
              <a:t>loss</a:t>
            </a:r>
            <a:r>
              <a:rPr lang="da-DK" dirty="0"/>
              <a:t>)</a:t>
            </a:r>
          </a:p>
          <a:p>
            <a:r>
              <a:rPr lang="da-DK" dirty="0"/>
              <a:t>Data split </a:t>
            </a:r>
            <a:r>
              <a:rPr lang="da-DK" dirty="0" err="1"/>
              <a:t>Train:Val:Test</a:t>
            </a:r>
            <a:r>
              <a:rPr lang="da-DK" dirty="0"/>
              <a:t> =70:10:20</a:t>
            </a:r>
          </a:p>
          <a:p>
            <a:r>
              <a:rPr lang="da-DK" dirty="0"/>
              <a:t>Hyper parameter </a:t>
            </a:r>
            <a:r>
              <a:rPr lang="da-DK" dirty="0" err="1"/>
              <a:t>optimization</a:t>
            </a:r>
            <a:r>
              <a:rPr lang="da-DK" dirty="0"/>
              <a:t> (</a:t>
            </a:r>
            <a:r>
              <a:rPr lang="da-DK" dirty="0" err="1"/>
              <a:t>GridSearch</a:t>
            </a:r>
            <a:r>
              <a:rPr lang="da-DK" dirty="0"/>
              <a:t> with 5CV)</a:t>
            </a:r>
          </a:p>
          <a:p>
            <a:r>
              <a:rPr lang="da-DK" dirty="0" err="1"/>
              <a:t>Including</a:t>
            </a:r>
            <a:r>
              <a:rPr lang="da-DK" dirty="0"/>
              <a:t> all 41 variables</a:t>
            </a:r>
          </a:p>
          <a:p>
            <a:endParaRPr lang="en-150" dirty="0"/>
          </a:p>
        </p:txBody>
      </p:sp>
      <p:pic>
        <p:nvPicPr>
          <p:cNvPr id="5" name="Billede 4" descr="Et billede, der indeholder tekst&#10;&#10;Automatisk genereret beskrivelse">
            <a:extLst>
              <a:ext uri="{FF2B5EF4-FFF2-40B4-BE49-F238E27FC236}">
                <a16:creationId xmlns:a16="http://schemas.microsoft.com/office/drawing/2014/main" id="{79511144-D795-4CC4-B06C-F5526E31B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07161"/>
            <a:ext cx="5485714" cy="54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534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7E817-EEC9-48AC-A097-56384A11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Feature </a:t>
            </a:r>
            <a:r>
              <a:rPr lang="da-DK" dirty="0" err="1"/>
              <a:t>importance</a:t>
            </a:r>
            <a:endParaRPr lang="en-150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8D0FD69-BADD-47BE-9578-C62503B52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0199" cy="4351338"/>
          </a:xfrm>
        </p:spPr>
        <p:txBody>
          <a:bodyPr>
            <a:normAutofit/>
          </a:bodyPr>
          <a:lstStyle/>
          <a:p>
            <a:r>
              <a:rPr lang="da-DK" sz="2400" dirty="0"/>
              <a:t>Permutation and split </a:t>
            </a:r>
            <a:r>
              <a:rPr lang="da-DK" sz="2400" dirty="0" err="1"/>
              <a:t>importance</a:t>
            </a:r>
            <a:endParaRPr lang="da-DK" sz="2400" dirty="0"/>
          </a:p>
          <a:p>
            <a:r>
              <a:rPr lang="da-DK" sz="2400" dirty="0"/>
              <a:t>SHAP </a:t>
            </a:r>
            <a:r>
              <a:rPr lang="da-DK" sz="2400" dirty="0" err="1"/>
              <a:t>values</a:t>
            </a:r>
            <a:r>
              <a:rPr lang="da-DK" sz="2400" dirty="0"/>
              <a:t> </a:t>
            </a:r>
          </a:p>
          <a:p>
            <a:pPr marL="0" indent="0">
              <a:buNone/>
            </a:pPr>
            <a:r>
              <a:rPr lang="da-DK" sz="2400"/>
              <a:t>   … Homemade </a:t>
            </a:r>
            <a:r>
              <a:rPr lang="da-DK" sz="2400" dirty="0"/>
              <a:t>features </a:t>
            </a:r>
            <a:r>
              <a:rPr lang="da-DK" sz="2400" dirty="0" err="1"/>
              <a:t>are</a:t>
            </a:r>
            <a:r>
              <a:rPr lang="da-DK" sz="2400" dirty="0"/>
              <a:t> </a:t>
            </a:r>
            <a:r>
              <a:rPr lang="da-DK" sz="2400" dirty="0" err="1"/>
              <a:t>competitive</a:t>
            </a:r>
            <a:r>
              <a:rPr lang="da-DK" sz="2400" dirty="0"/>
              <a:t>!</a:t>
            </a:r>
            <a:endParaRPr lang="en-150" sz="2400" dirty="0"/>
          </a:p>
        </p:txBody>
      </p:sp>
      <p:sp>
        <p:nvSpPr>
          <p:cNvPr id="8" name="Pladsholder til indhold 2">
            <a:extLst>
              <a:ext uri="{FF2B5EF4-FFF2-40B4-BE49-F238E27FC236}">
                <a16:creationId xmlns:a16="http://schemas.microsoft.com/office/drawing/2014/main" id="{8323BDDA-16FB-4800-8B38-93D3EFE7CC1D}"/>
              </a:ext>
            </a:extLst>
          </p:cNvPr>
          <p:cNvSpPr txBox="1">
            <a:spLocks/>
          </p:cNvSpPr>
          <p:nvPr/>
        </p:nvSpPr>
        <p:spPr>
          <a:xfrm>
            <a:off x="6248399" y="1085850"/>
            <a:ext cx="5410199" cy="5091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sz="2400" dirty="0"/>
              <a:t> </a:t>
            </a:r>
            <a:endParaRPr lang="en-150" sz="2400" dirty="0"/>
          </a:p>
        </p:txBody>
      </p:sp>
      <p:pic>
        <p:nvPicPr>
          <p:cNvPr id="14" name="Billede 13">
            <a:extLst>
              <a:ext uri="{FF2B5EF4-FFF2-40B4-BE49-F238E27FC236}">
                <a16:creationId xmlns:a16="http://schemas.microsoft.com/office/drawing/2014/main" id="{4A004B4E-33B6-4D7F-9549-BFAF03A6B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468" y="458788"/>
            <a:ext cx="4594059" cy="5455445"/>
          </a:xfrm>
          <a:prstGeom prst="rect">
            <a:avLst/>
          </a:prstGeom>
        </p:spPr>
      </p:pic>
      <p:pic>
        <p:nvPicPr>
          <p:cNvPr id="18" name="Billede 17">
            <a:extLst>
              <a:ext uri="{FF2B5EF4-FFF2-40B4-BE49-F238E27FC236}">
                <a16:creationId xmlns:a16="http://schemas.microsoft.com/office/drawing/2014/main" id="{A16BF39F-0DEE-4592-AAF8-620B3A4D4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2" y="3230299"/>
            <a:ext cx="6038852" cy="268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790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2990</TotalTime>
  <Words>109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8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Integrerede OLE-servere</vt:lpstr>
      </vt:variant>
      <vt:variant>
        <vt:i4>1</vt:i4>
      </vt:variant>
      <vt:variant>
        <vt:lpstr>Slidetitler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Office-tema</vt:lpstr>
      <vt:lpstr>Adobe Acrobat Document</vt:lpstr>
      <vt:lpstr>PowerPoint-præsentation</vt:lpstr>
      <vt:lpstr>Harmonic Percussive Source Separation</vt:lpstr>
      <vt:lpstr>Rythmic variables</vt:lpstr>
      <vt:lpstr>Performance with new variables</vt:lpstr>
      <vt:lpstr>Feature importance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Mads Bjerregaard Kristensen</dc:creator>
  <cp:lastModifiedBy>Mads Bjerregaard Kristensen</cp:lastModifiedBy>
  <cp:revision>14</cp:revision>
  <dcterms:created xsi:type="dcterms:W3CDTF">2021-06-12T20:08:24Z</dcterms:created>
  <dcterms:modified xsi:type="dcterms:W3CDTF">2021-06-14T21:58:34Z</dcterms:modified>
</cp:coreProperties>
</file>

<file path=docProps/thumbnail.jpeg>
</file>